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9" r:id="rId4"/>
    <p:sldId id="268" r:id="rId5"/>
    <p:sldId id="267" r:id="rId6"/>
    <p:sldId id="274" r:id="rId7"/>
    <p:sldId id="275" r:id="rId8"/>
    <p:sldId id="273" r:id="rId9"/>
    <p:sldId id="278" r:id="rId10"/>
    <p:sldId id="277" r:id="rId11"/>
    <p:sldId id="280" r:id="rId12"/>
    <p:sldId id="279" r:id="rId13"/>
    <p:sldId id="271" r:id="rId14"/>
    <p:sldId id="283" r:id="rId15"/>
    <p:sldId id="282" r:id="rId16"/>
    <p:sldId id="265" r:id="rId17"/>
    <p:sldId id="262" r:id="rId18"/>
    <p:sldId id="263" r:id="rId19"/>
    <p:sldId id="264" r:id="rId20"/>
    <p:sldId id="259" r:id="rId21"/>
    <p:sldId id="261" r:id="rId22"/>
    <p:sldId id="258" r:id="rId23"/>
    <p:sldId id="25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AA9BB-3E34-4753-B629-467088690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1A62F-E941-4600-BA09-AB52DE728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BE8AD-7554-46E2-8BCA-9416D965E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F478-16B1-4476-AD6A-7228FE09C7EC}" type="datetimeFigureOut">
              <a:rPr lang="en-IN" smtClean="0"/>
              <a:t>05-02-2021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4BB2C-BA9B-4212-AAA7-1912A0973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64890-832D-45AD-9CDB-590A9E71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4F4F9-A81B-427C-818C-8DDCFABAFC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13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2D32D-3216-4DAA-8E95-58FF50FA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EFE8AA-6946-4E9B-A804-4E7579466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19621-3627-4D9B-91AC-159D8B578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F478-16B1-4476-AD6A-7228FE09C7EC}" type="datetimeFigureOut">
              <a:rPr lang="en-IN" smtClean="0"/>
              <a:t>05-02-2021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A40A7-2CBF-448B-8261-3F3186B6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AF7F3-42F3-4F34-8FFC-1C438DED0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4F4F9-A81B-427C-818C-8DDCFABAFC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23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57871A-6737-4CE7-AED0-A8BE6542E0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B5D7EB-675C-4DEE-8C9D-051A3BAC2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B22FE-BE58-492E-9355-1D44F2A27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F478-16B1-4476-AD6A-7228FE09C7EC}" type="datetimeFigureOut">
              <a:rPr lang="en-IN" smtClean="0"/>
              <a:t>05-02-2021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85942-361E-4B8D-A620-02528CB8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73F02-A861-402B-A995-887DD1AF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4F4F9-A81B-427C-818C-8DDCFABAFC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539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D2333-0DB5-4921-8C3E-776A00C5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8AA3C-A1D9-497D-AA6E-0D93D7D2B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56209-0B12-48C1-AB52-E6128974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F478-16B1-4476-AD6A-7228FE09C7EC}" type="datetimeFigureOut">
              <a:rPr lang="en-IN" smtClean="0"/>
              <a:t>05-02-2021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24190-AFCC-467B-A040-12387F760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6CDEA-C732-451D-99F7-1C90E09DA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4F4F9-A81B-427C-818C-8DDCFABAFC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165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D897-68ED-4169-B60F-336E176D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C04AE-7A0C-4693-8603-AB80928AA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0A292-2D5F-46B9-B086-AB308865C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F478-16B1-4476-AD6A-7228FE09C7EC}" type="datetimeFigureOut">
              <a:rPr lang="en-IN" smtClean="0"/>
              <a:t>05-02-2021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F24D8-7351-462B-A9C1-D40C7751D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7D84E-FE6D-4762-AA4D-43B2E4908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4F4F9-A81B-427C-818C-8DDCFABAFC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808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8E0E0-7A8C-4E35-AEBD-153087B52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63230-9B40-4F86-B031-12328B00A1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A62CC-3035-4FF2-89B5-A2D4C2432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AB232A-B6FC-4391-B441-014442AD0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F478-16B1-4476-AD6A-7228FE09C7EC}" type="datetimeFigureOut">
              <a:rPr lang="en-IN" smtClean="0"/>
              <a:t>05-02-2021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6019E-1015-4DFA-A322-2C55AA51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AFDA8-FD92-4851-83BC-95FA9D5B5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4F4F9-A81B-427C-818C-8DDCFABAFC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505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F63B-C480-4025-B49E-C7F0D68C8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3CD32-1095-4735-BB1C-AEA1C16DE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CE6E-7BFF-496A-A683-D0C3D1CA9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727AD-0D73-43D5-94DA-46FE41FAEC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F4EEA0-B392-4080-8BF1-5120134E43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8BB775-3A20-4110-A9C2-3FD770DF8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F478-16B1-4476-AD6A-7228FE09C7EC}" type="datetimeFigureOut">
              <a:rPr lang="en-IN" smtClean="0"/>
              <a:t>05-02-2021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197E7B-B99E-4E58-B61B-D00A1D9C6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DFE1A4-58F2-4720-9AA2-BC8BCF086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4F4F9-A81B-427C-818C-8DDCFABAFC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920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6392-4C60-4B8E-9412-D249741D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C4A81-CC98-4C23-B7B3-8858B484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F478-16B1-4476-AD6A-7228FE09C7EC}" type="datetimeFigureOut">
              <a:rPr lang="en-IN" smtClean="0"/>
              <a:t>05-02-2021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103C6-502B-4618-B995-49A35AA72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58F0B-9381-465A-8928-D1B09063A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4F4F9-A81B-427C-818C-8DDCFABAFC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01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0BA9F-3687-472A-A3D2-EFB62D77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F478-16B1-4476-AD6A-7228FE09C7EC}" type="datetimeFigureOut">
              <a:rPr lang="en-IN" smtClean="0"/>
              <a:t>05-02-2021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69228D-6ED9-47F2-B732-D07CC40ED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8FECF-2D90-4172-A855-A4A5D20F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4F4F9-A81B-427C-818C-8DDCFABAFC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570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9D292-5B5C-4E97-86AC-30920A2F3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BB595-97DE-40BC-B115-62B06B2DD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9F6782-45E1-48B3-933F-1A51AD50A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D07BC-A3FD-4388-9EB1-EF466F298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F478-16B1-4476-AD6A-7228FE09C7EC}" type="datetimeFigureOut">
              <a:rPr lang="en-IN" smtClean="0"/>
              <a:t>05-02-2021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B4D07-D456-48C6-AF0D-7C76429B7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97273-AB57-4D5D-9180-55F98BE01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4F4F9-A81B-427C-818C-8DDCFABAFC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631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4BD7-417B-46AE-827F-63C6D06F4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D4FA02-8670-44C3-9677-5C5EC4F686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EAA40-C147-46F5-B314-0A7D9C379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F4605-F7A2-4AA7-92BF-75EE31212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F478-16B1-4476-AD6A-7228FE09C7EC}" type="datetimeFigureOut">
              <a:rPr lang="en-IN" smtClean="0"/>
              <a:t>05-02-2021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77FDB-D108-4869-BA29-BB932F41D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7E10D-347E-4884-BBA2-3DBA09CF7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4F4F9-A81B-427C-818C-8DDCFABAFC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11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58AF3-0AC1-4BD4-B6EE-019DD497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503FF-42E2-49AD-9653-A221CDF98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E366A-1545-4F20-B4C3-F5BBE18B89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7F478-16B1-4476-AD6A-7228FE09C7EC}" type="datetimeFigureOut">
              <a:rPr lang="en-IN" smtClean="0"/>
              <a:t>05-02-2021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00ED5-64F4-4E6D-B00D-AEEA777DE9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D7A18-79B5-47D0-B6A6-2AB47F137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4F4F9-A81B-427C-818C-8DDCFABAFC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042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5E36A7-97A1-4F63-95AC-89E905AF7A1E}"/>
              </a:ext>
            </a:extLst>
          </p:cNvPr>
          <p:cNvSpPr txBox="1"/>
          <p:nvPr/>
        </p:nvSpPr>
        <p:spPr>
          <a:xfrm>
            <a:off x="2558473" y="83127"/>
            <a:ext cx="62714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    TO BE FORMS</a:t>
            </a:r>
          </a:p>
          <a:p>
            <a:r>
              <a:rPr lang="en-US" sz="4800" dirty="0"/>
              <a:t>           </a:t>
            </a:r>
            <a:r>
              <a:rPr lang="en-US" sz="4800" dirty="0" err="1">
                <a:solidFill>
                  <a:srgbClr val="FF0000"/>
                </a:solidFill>
              </a:rPr>
              <a:t>am,is,are</a:t>
            </a:r>
            <a:endParaRPr lang="en-IN" sz="48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F3C29-118C-4B73-ADB0-D6DEF7D3A45C}"/>
              </a:ext>
            </a:extLst>
          </p:cNvPr>
          <p:cNvSpPr txBox="1"/>
          <p:nvPr/>
        </p:nvSpPr>
        <p:spPr>
          <a:xfrm>
            <a:off x="3906982" y="2678546"/>
            <a:ext cx="425642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 am            In short - I’m</a:t>
            </a:r>
          </a:p>
          <a:p>
            <a:r>
              <a:rPr lang="en-US" sz="2800" dirty="0"/>
              <a:t>He is           In short- He’s</a:t>
            </a:r>
          </a:p>
          <a:p>
            <a:r>
              <a:rPr lang="en-US" sz="2800" dirty="0"/>
              <a:t>She is          In short- She’s</a:t>
            </a:r>
          </a:p>
          <a:p>
            <a:r>
              <a:rPr lang="en-US" sz="2800" dirty="0"/>
              <a:t>It is              In short- It’s</a:t>
            </a:r>
          </a:p>
          <a:p>
            <a:r>
              <a:rPr lang="en-US" sz="2800" dirty="0"/>
              <a:t>We are        In short -We’re</a:t>
            </a:r>
          </a:p>
          <a:p>
            <a:r>
              <a:rPr lang="en-US" sz="2800" dirty="0"/>
              <a:t>You are       In short -You’re</a:t>
            </a:r>
          </a:p>
          <a:p>
            <a:r>
              <a:rPr lang="en-US" sz="2800" dirty="0"/>
              <a:t>They are     In short -They’re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027764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68A427-F301-4B12-A7D3-B19E17002835}"/>
              </a:ext>
            </a:extLst>
          </p:cNvPr>
          <p:cNvSpPr txBox="1"/>
          <p:nvPr/>
        </p:nvSpPr>
        <p:spPr>
          <a:xfrm>
            <a:off x="2844800" y="563418"/>
            <a:ext cx="451751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   TO BE FORMS</a:t>
            </a:r>
          </a:p>
          <a:p>
            <a:r>
              <a:rPr lang="en-US" dirty="0"/>
              <a:t>                          </a:t>
            </a:r>
            <a:r>
              <a:rPr lang="en-US" sz="4400" dirty="0" err="1">
                <a:solidFill>
                  <a:srgbClr val="FF0000"/>
                </a:solidFill>
              </a:rPr>
              <a:t>am,is,are</a:t>
            </a:r>
            <a:endParaRPr lang="en-IN" sz="4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129E4-4538-424A-8908-BADBB00BAE48}"/>
              </a:ext>
            </a:extLst>
          </p:cNvPr>
          <p:cNvSpPr txBox="1"/>
          <p:nvPr/>
        </p:nvSpPr>
        <p:spPr>
          <a:xfrm>
            <a:off x="969818" y="2272146"/>
            <a:ext cx="3416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200" dirty="0" err="1"/>
              <a:t>am,is,are</a:t>
            </a:r>
            <a:r>
              <a:rPr lang="en-US" sz="3200" dirty="0"/>
              <a:t>+ feelings</a:t>
            </a:r>
            <a:endParaRPr lang="en-IN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58140-D016-4581-9702-7619678F72FF}"/>
              </a:ext>
            </a:extLst>
          </p:cNvPr>
          <p:cNvSpPr txBox="1"/>
          <p:nvPr/>
        </p:nvSpPr>
        <p:spPr>
          <a:xfrm>
            <a:off x="1212815" y="3346315"/>
            <a:ext cx="2404697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 am happy.</a:t>
            </a:r>
          </a:p>
          <a:p>
            <a:r>
              <a:rPr lang="en-US" sz="2800" dirty="0"/>
              <a:t>She is sad.</a:t>
            </a:r>
          </a:p>
          <a:p>
            <a:r>
              <a:rPr lang="en-US" sz="2800" dirty="0"/>
              <a:t>We are tired.</a:t>
            </a:r>
          </a:p>
          <a:p>
            <a:r>
              <a:rPr lang="en-US" sz="2800" dirty="0"/>
              <a:t>They are angry.</a:t>
            </a:r>
          </a:p>
          <a:p>
            <a:r>
              <a:rPr lang="en-US" sz="2800" dirty="0"/>
              <a:t>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D967C-646F-4783-8730-AAAE07000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072" y="2564533"/>
            <a:ext cx="1643569" cy="1600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3B7E7-0FBD-41A4-B9E8-542210743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525" y="2056382"/>
            <a:ext cx="1919430" cy="2108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55B20E-87A6-456B-96A0-76840E4F0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268" y="4408941"/>
            <a:ext cx="2159541" cy="1600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A13F3F-8F7A-44AC-BC3F-BBCA30EC3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328" y="5116749"/>
            <a:ext cx="1669759" cy="113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03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68A427-F301-4B12-A7D3-B19E17002835}"/>
              </a:ext>
            </a:extLst>
          </p:cNvPr>
          <p:cNvSpPr txBox="1"/>
          <p:nvPr/>
        </p:nvSpPr>
        <p:spPr>
          <a:xfrm>
            <a:off x="2844800" y="563418"/>
            <a:ext cx="451751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   TO BE FORMS</a:t>
            </a:r>
          </a:p>
          <a:p>
            <a:r>
              <a:rPr lang="en-US" dirty="0"/>
              <a:t>                          </a:t>
            </a:r>
            <a:r>
              <a:rPr lang="en-US" sz="4400" dirty="0" err="1">
                <a:solidFill>
                  <a:srgbClr val="FF0000"/>
                </a:solidFill>
              </a:rPr>
              <a:t>am,is,are</a:t>
            </a:r>
            <a:endParaRPr lang="en-IN" sz="4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129E4-4538-424A-8908-BADBB00BAE48}"/>
              </a:ext>
            </a:extLst>
          </p:cNvPr>
          <p:cNvSpPr txBox="1"/>
          <p:nvPr/>
        </p:nvSpPr>
        <p:spPr>
          <a:xfrm>
            <a:off x="969818" y="2272146"/>
            <a:ext cx="3416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200" dirty="0" err="1">
                <a:solidFill>
                  <a:srgbClr val="0070C0"/>
                </a:solidFill>
              </a:rPr>
              <a:t>am,is,are</a:t>
            </a:r>
            <a:r>
              <a:rPr lang="en-US" sz="3200" dirty="0">
                <a:solidFill>
                  <a:srgbClr val="0070C0"/>
                </a:solidFill>
              </a:rPr>
              <a:t>+ feelings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58140-D016-4581-9702-7619678F72FF}"/>
              </a:ext>
            </a:extLst>
          </p:cNvPr>
          <p:cNvSpPr txBox="1"/>
          <p:nvPr/>
        </p:nvSpPr>
        <p:spPr>
          <a:xfrm>
            <a:off x="865762" y="2856921"/>
            <a:ext cx="37381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children are excited.</a:t>
            </a:r>
          </a:p>
          <a:p>
            <a:r>
              <a:rPr lang="en-US" sz="2400" dirty="0"/>
              <a:t>He  is thirsty.</a:t>
            </a:r>
          </a:p>
          <a:p>
            <a:r>
              <a:rPr lang="en-US" sz="2400" dirty="0"/>
              <a:t>He  is hungry.</a:t>
            </a:r>
          </a:p>
          <a:p>
            <a:r>
              <a:rPr lang="en-US" sz="2400" dirty="0"/>
              <a:t>We are proud of our country.</a:t>
            </a:r>
          </a:p>
          <a:p>
            <a:r>
              <a:rPr lang="en-US" sz="2400" dirty="0"/>
              <a:t>He is bored 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52627-0905-4466-85FA-A24A90246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915" y="2564533"/>
            <a:ext cx="2136843" cy="1428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413B85-0FD3-4FED-8BAF-73BFA7F37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758" y="4394191"/>
            <a:ext cx="1459150" cy="1600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D797F-C787-45C1-9902-A0CDFD12C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029" y="4288082"/>
            <a:ext cx="1692613" cy="1686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C393D6-DFFF-4230-83B1-B7C397442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935" y="2455709"/>
            <a:ext cx="1111095" cy="1537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501777-3824-43D1-BFB0-2F9D63599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6374" y="4531722"/>
            <a:ext cx="1352685" cy="132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38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68A427-F301-4B12-A7D3-B19E17002835}"/>
              </a:ext>
            </a:extLst>
          </p:cNvPr>
          <p:cNvSpPr txBox="1"/>
          <p:nvPr/>
        </p:nvSpPr>
        <p:spPr>
          <a:xfrm>
            <a:off x="2844800" y="563418"/>
            <a:ext cx="451751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   TO BE FORMS</a:t>
            </a:r>
          </a:p>
          <a:p>
            <a:r>
              <a:rPr lang="en-US" dirty="0"/>
              <a:t>                          </a:t>
            </a:r>
            <a:r>
              <a:rPr lang="en-US" sz="4400" dirty="0" err="1">
                <a:solidFill>
                  <a:srgbClr val="FF0000"/>
                </a:solidFill>
              </a:rPr>
              <a:t>am,is,are</a:t>
            </a:r>
            <a:endParaRPr lang="en-IN" sz="4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129E4-4538-424A-8908-BADBB00BAE48}"/>
              </a:ext>
            </a:extLst>
          </p:cNvPr>
          <p:cNvSpPr txBox="1"/>
          <p:nvPr/>
        </p:nvSpPr>
        <p:spPr>
          <a:xfrm>
            <a:off x="943584" y="1935804"/>
            <a:ext cx="3442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am,is,are</a:t>
            </a:r>
            <a:r>
              <a:rPr lang="en-US" sz="3200" dirty="0">
                <a:solidFill>
                  <a:srgbClr val="0070C0"/>
                </a:solidFill>
              </a:rPr>
              <a:t>+ feelings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58140-D016-4581-9702-7619678F72FF}"/>
              </a:ext>
            </a:extLst>
          </p:cNvPr>
          <p:cNvSpPr txBox="1"/>
          <p:nvPr/>
        </p:nvSpPr>
        <p:spPr>
          <a:xfrm>
            <a:off x="836579" y="2520579"/>
            <a:ext cx="320806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am interested in sports.</a:t>
            </a:r>
          </a:p>
          <a:p>
            <a:r>
              <a:rPr lang="en-US" sz="2400" dirty="0"/>
              <a:t>She is depressed.</a:t>
            </a:r>
          </a:p>
          <a:p>
            <a:r>
              <a:rPr lang="en-US" sz="2400" dirty="0"/>
              <a:t>He is disappointed.</a:t>
            </a:r>
          </a:p>
          <a:p>
            <a:r>
              <a:rPr lang="en-US" sz="2400" dirty="0"/>
              <a:t>We are inspired by Vivekananda.</a:t>
            </a:r>
          </a:p>
          <a:p>
            <a:r>
              <a:rPr lang="en-US" sz="2400" dirty="0"/>
              <a:t>I am surprised to see you.</a:t>
            </a:r>
          </a:p>
          <a:p>
            <a:r>
              <a:rPr lang="en-US" sz="2400" dirty="0"/>
              <a:t>He   is shocked to hear this. 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0E45B-46E1-43B9-BD92-6E9F46865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483" y="2324911"/>
            <a:ext cx="1990725" cy="1600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47BD7-EF7E-4EE7-A849-37F4777E2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435" y="2084270"/>
            <a:ext cx="1943100" cy="2081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940BC8-E9F4-46D7-8F68-7D25F1676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495" y="4408531"/>
            <a:ext cx="1754917" cy="1679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B028C7-7607-4029-B03C-4723453FF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023" y="5095480"/>
            <a:ext cx="1663024" cy="1182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97663A-6E5B-4218-921A-A1AF563D6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3128" y="2887031"/>
            <a:ext cx="2269787" cy="144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96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68A427-F301-4B12-A7D3-B19E17002835}"/>
              </a:ext>
            </a:extLst>
          </p:cNvPr>
          <p:cNvSpPr txBox="1"/>
          <p:nvPr/>
        </p:nvSpPr>
        <p:spPr>
          <a:xfrm>
            <a:off x="2733472" y="107004"/>
            <a:ext cx="46288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   TO BE FORMS</a:t>
            </a:r>
          </a:p>
          <a:p>
            <a:r>
              <a:rPr lang="en-US" dirty="0"/>
              <a:t>                          </a:t>
            </a:r>
            <a:r>
              <a:rPr lang="en-US" sz="4400" dirty="0" err="1">
                <a:solidFill>
                  <a:srgbClr val="FF0000"/>
                </a:solidFill>
              </a:rPr>
              <a:t>am,is,are</a:t>
            </a:r>
            <a:endParaRPr lang="en-IN" sz="4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129E4-4538-424A-8908-BADBB00BAE48}"/>
              </a:ext>
            </a:extLst>
          </p:cNvPr>
          <p:cNvSpPr txBox="1"/>
          <p:nvPr/>
        </p:nvSpPr>
        <p:spPr>
          <a:xfrm>
            <a:off x="661481" y="1707442"/>
            <a:ext cx="6848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200" dirty="0" err="1">
                <a:solidFill>
                  <a:srgbClr val="0070C0"/>
                </a:solidFill>
              </a:rPr>
              <a:t>am,is,are</a:t>
            </a:r>
            <a:r>
              <a:rPr lang="en-US" sz="3200" dirty="0">
                <a:solidFill>
                  <a:srgbClr val="0070C0"/>
                </a:solidFill>
              </a:rPr>
              <a:t> + state or condition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52AE0-633A-4C3E-A579-C4D39C796C62}"/>
              </a:ext>
            </a:extLst>
          </p:cNvPr>
          <p:cNvSpPr txBox="1"/>
          <p:nvPr/>
        </p:nvSpPr>
        <p:spPr>
          <a:xfrm>
            <a:off x="749030" y="2178996"/>
            <a:ext cx="2423909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 am busy.</a:t>
            </a:r>
          </a:p>
          <a:p>
            <a:r>
              <a:rPr lang="en-US" sz="2000" dirty="0"/>
              <a:t>The patient is dead.</a:t>
            </a:r>
          </a:p>
          <a:p>
            <a:r>
              <a:rPr lang="en-US" sz="2000" dirty="0"/>
              <a:t>The students are present.</a:t>
            </a:r>
          </a:p>
          <a:p>
            <a:r>
              <a:rPr lang="en-US" sz="2000" dirty="0"/>
              <a:t>The bus is crowded.</a:t>
            </a:r>
          </a:p>
          <a:p>
            <a:r>
              <a:rPr lang="en-US" sz="2000" dirty="0"/>
              <a:t>She  is injured.</a:t>
            </a:r>
          </a:p>
          <a:p>
            <a:r>
              <a:rPr lang="en-US" sz="2000" dirty="0"/>
              <a:t>The insect is alive.</a:t>
            </a:r>
          </a:p>
          <a:p>
            <a:r>
              <a:rPr lang="en-US" sz="2000" dirty="0"/>
              <a:t>The baby is asleep.</a:t>
            </a:r>
          </a:p>
          <a:p>
            <a:r>
              <a:rPr lang="en-US" sz="2000" dirty="0"/>
              <a:t>She is awake.</a:t>
            </a:r>
          </a:p>
          <a:p>
            <a:r>
              <a:rPr lang="en-US" sz="2000" dirty="0"/>
              <a:t>The roads are congested.</a:t>
            </a:r>
          </a:p>
          <a:p>
            <a:r>
              <a:rPr lang="en-US" sz="2000" dirty="0"/>
              <a:t>She is absent to class.</a:t>
            </a:r>
          </a:p>
          <a:p>
            <a:r>
              <a:rPr lang="en-US" sz="2000" dirty="0"/>
              <a:t>We are free today.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3BA66-394B-4B27-ADB6-93CD6E82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610" y="1999829"/>
            <a:ext cx="2423909" cy="1784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240A79-1592-473C-B9CE-C720B04CD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87" y="2505075"/>
            <a:ext cx="2105025" cy="1847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F853F1-0924-4F96-A9E9-E099FA75B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448" y="4679004"/>
            <a:ext cx="2799892" cy="1381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BDEAEF-35F6-4AF4-B3D1-7EB47EB84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6979" y="3968886"/>
            <a:ext cx="2519261" cy="168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08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68A427-F301-4B12-A7D3-B19E17002835}"/>
              </a:ext>
            </a:extLst>
          </p:cNvPr>
          <p:cNvSpPr txBox="1"/>
          <p:nvPr/>
        </p:nvSpPr>
        <p:spPr>
          <a:xfrm>
            <a:off x="2844800" y="563418"/>
            <a:ext cx="451751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   TO BE FORMS</a:t>
            </a:r>
          </a:p>
          <a:p>
            <a:r>
              <a:rPr lang="en-US" dirty="0"/>
              <a:t>                          </a:t>
            </a:r>
            <a:r>
              <a:rPr lang="en-US" sz="4400" dirty="0" err="1">
                <a:solidFill>
                  <a:srgbClr val="FF0000"/>
                </a:solidFill>
              </a:rPr>
              <a:t>am,is,are</a:t>
            </a:r>
            <a:endParaRPr lang="en-IN" sz="4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129E4-4538-424A-8908-BADBB00BAE48}"/>
              </a:ext>
            </a:extLst>
          </p:cNvPr>
          <p:cNvSpPr txBox="1"/>
          <p:nvPr/>
        </p:nvSpPr>
        <p:spPr>
          <a:xfrm>
            <a:off x="969817" y="2272146"/>
            <a:ext cx="6539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200" dirty="0" err="1">
                <a:solidFill>
                  <a:srgbClr val="0070C0"/>
                </a:solidFill>
              </a:rPr>
              <a:t>am,is,are</a:t>
            </a:r>
            <a:r>
              <a:rPr lang="en-US" sz="3200" dirty="0">
                <a:solidFill>
                  <a:srgbClr val="0070C0"/>
                </a:solidFill>
              </a:rPr>
              <a:t> + status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38612-92AD-47EA-9408-F239749E22FE}"/>
              </a:ext>
            </a:extLst>
          </p:cNvPr>
          <p:cNvSpPr txBox="1"/>
          <p:nvPr/>
        </p:nvSpPr>
        <p:spPr>
          <a:xfrm>
            <a:off x="797668" y="3287949"/>
            <a:ext cx="266829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 is married.</a:t>
            </a:r>
          </a:p>
          <a:p>
            <a:r>
              <a:rPr lang="en-US" sz="2400" dirty="0"/>
              <a:t>They are educated.</a:t>
            </a:r>
          </a:p>
          <a:p>
            <a:r>
              <a:rPr lang="en-US" sz="2400" dirty="0"/>
              <a:t>She is engaged.</a:t>
            </a:r>
          </a:p>
          <a:p>
            <a:r>
              <a:rPr lang="en-US" sz="2400" dirty="0"/>
              <a:t>He is divorced.</a:t>
            </a:r>
          </a:p>
          <a:p>
            <a:r>
              <a:rPr lang="en-US" sz="2400" dirty="0"/>
              <a:t>My father is retired.</a:t>
            </a:r>
          </a:p>
          <a:p>
            <a:r>
              <a:rPr lang="en-US" sz="2400" dirty="0"/>
              <a:t>He is suspended.</a:t>
            </a:r>
          </a:p>
          <a:p>
            <a:r>
              <a:rPr lang="en-US" sz="2400" dirty="0"/>
              <a:t>He is dismissed.</a:t>
            </a:r>
          </a:p>
          <a:p>
            <a:r>
              <a:rPr lang="en-US" sz="2400" dirty="0"/>
              <a:t>They are employed.</a:t>
            </a:r>
          </a:p>
          <a:p>
            <a:endParaRPr lang="en-US" sz="2400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CB1C5-0D75-42D7-8AC9-5AA3F396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995" y="3022461"/>
            <a:ext cx="2744045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3DC0B3-2B90-492F-A287-B4732D9B9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710" y="3822970"/>
            <a:ext cx="2222694" cy="206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82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68A427-F301-4B12-A7D3-B19E17002835}"/>
              </a:ext>
            </a:extLst>
          </p:cNvPr>
          <p:cNvSpPr txBox="1"/>
          <p:nvPr/>
        </p:nvSpPr>
        <p:spPr>
          <a:xfrm>
            <a:off x="2844800" y="563418"/>
            <a:ext cx="451751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   TO BE FORMS</a:t>
            </a:r>
          </a:p>
          <a:p>
            <a:r>
              <a:rPr lang="en-US" dirty="0"/>
              <a:t>                          </a:t>
            </a:r>
            <a:r>
              <a:rPr lang="en-US" sz="4400" dirty="0" err="1">
                <a:solidFill>
                  <a:srgbClr val="FF0000"/>
                </a:solidFill>
              </a:rPr>
              <a:t>am,is,are</a:t>
            </a:r>
            <a:endParaRPr lang="en-IN" sz="4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129E4-4538-424A-8908-BADBB00BAE48}"/>
              </a:ext>
            </a:extLst>
          </p:cNvPr>
          <p:cNvSpPr txBox="1"/>
          <p:nvPr/>
        </p:nvSpPr>
        <p:spPr>
          <a:xfrm>
            <a:off x="969817" y="2272146"/>
            <a:ext cx="6539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200" dirty="0" err="1">
                <a:solidFill>
                  <a:srgbClr val="0070C0"/>
                </a:solidFill>
              </a:rPr>
              <a:t>am,is,are</a:t>
            </a:r>
            <a:r>
              <a:rPr lang="en-US" sz="3200" dirty="0">
                <a:solidFill>
                  <a:srgbClr val="0070C0"/>
                </a:solidFill>
              </a:rPr>
              <a:t> + position or location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EFE61-D1DE-4976-9EA8-FA47352DC716}"/>
              </a:ext>
            </a:extLst>
          </p:cNvPr>
          <p:cNvSpPr txBox="1"/>
          <p:nvPr/>
        </p:nvSpPr>
        <p:spPr>
          <a:xfrm>
            <a:off x="969817" y="3103123"/>
            <a:ext cx="41669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are in Delhi.</a:t>
            </a:r>
          </a:p>
          <a:p>
            <a:r>
              <a:rPr lang="en-US" sz="2800" dirty="0"/>
              <a:t>They are at home.</a:t>
            </a:r>
          </a:p>
          <a:p>
            <a:r>
              <a:rPr lang="en-US" sz="2800" dirty="0"/>
              <a:t>The books are on the table.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0A484-6023-4684-B326-CA469AF9E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706" y="2564533"/>
            <a:ext cx="2336260" cy="24610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A047F9-4784-4489-88F7-CF633143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36" y="3428999"/>
            <a:ext cx="178989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21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68A427-F301-4B12-A7D3-B19E17002835}"/>
              </a:ext>
            </a:extLst>
          </p:cNvPr>
          <p:cNvSpPr txBox="1"/>
          <p:nvPr/>
        </p:nvSpPr>
        <p:spPr>
          <a:xfrm>
            <a:off x="2844800" y="563418"/>
            <a:ext cx="451751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   TO BE FORMS</a:t>
            </a:r>
          </a:p>
          <a:p>
            <a:r>
              <a:rPr lang="en-US" dirty="0"/>
              <a:t>                          </a:t>
            </a:r>
            <a:r>
              <a:rPr lang="en-US" sz="4400" dirty="0" err="1">
                <a:solidFill>
                  <a:srgbClr val="FF0000"/>
                </a:solidFill>
              </a:rPr>
              <a:t>am,is,are</a:t>
            </a:r>
            <a:endParaRPr lang="en-IN" sz="4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72840E-9DDD-49BA-8116-CDE5047482C3}"/>
              </a:ext>
            </a:extLst>
          </p:cNvPr>
          <p:cNvSpPr txBox="1"/>
          <p:nvPr/>
        </p:nvSpPr>
        <p:spPr>
          <a:xfrm>
            <a:off x="719847" y="2256817"/>
            <a:ext cx="5376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am, is are+ possession and relationship</a:t>
            </a:r>
            <a:endParaRPr lang="en-IN" sz="24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2AE43-6C72-4040-BCCE-936F3B239B13}"/>
              </a:ext>
            </a:extLst>
          </p:cNvPr>
          <p:cNvSpPr txBox="1"/>
          <p:nvPr/>
        </p:nvSpPr>
        <p:spPr>
          <a:xfrm flipH="1">
            <a:off x="1296140" y="2719110"/>
            <a:ext cx="41902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my book.</a:t>
            </a:r>
          </a:p>
          <a:p>
            <a:r>
              <a:rPr lang="en-US" sz="2400" dirty="0"/>
              <a:t>These pens are mine.</a:t>
            </a:r>
          </a:p>
          <a:p>
            <a:r>
              <a:rPr lang="en-US" sz="2400" dirty="0"/>
              <a:t>That house is theirs.</a:t>
            </a:r>
          </a:p>
          <a:p>
            <a:r>
              <a:rPr lang="en-US" sz="2400" dirty="0"/>
              <a:t>This is our car.</a:t>
            </a:r>
          </a:p>
          <a:p>
            <a:r>
              <a:rPr lang="en-US" sz="2400" dirty="0"/>
              <a:t>This is his bike.</a:t>
            </a:r>
          </a:p>
          <a:p>
            <a:r>
              <a:rPr lang="en-US" sz="2400" dirty="0"/>
              <a:t>She is his sister.</a:t>
            </a:r>
          </a:p>
          <a:p>
            <a:r>
              <a:rPr lang="en-US" sz="2400" dirty="0"/>
              <a:t>He is my brother.</a:t>
            </a:r>
          </a:p>
          <a:p>
            <a:r>
              <a:rPr lang="en-US" sz="2400" dirty="0"/>
              <a:t>They are my parents.</a:t>
            </a:r>
          </a:p>
          <a:p>
            <a:r>
              <a:rPr lang="en-US" sz="2400" dirty="0"/>
              <a:t>It is our pet dog.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929D2-5D19-448C-80FE-20A0E354C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892" y="2718482"/>
            <a:ext cx="1933575" cy="1847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B130F-B28E-4F9E-B21E-420ADBFB5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260" y="3181086"/>
            <a:ext cx="1752600" cy="1523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D4BE2F-45C9-4C03-9799-1AB476775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445" y="5380182"/>
            <a:ext cx="1863036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E9128C-13E1-40E1-B5F3-0A7331721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868" y="5380182"/>
            <a:ext cx="1351334" cy="142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36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68A427-F301-4B12-A7D3-B19E17002835}"/>
              </a:ext>
            </a:extLst>
          </p:cNvPr>
          <p:cNvSpPr txBox="1"/>
          <p:nvPr/>
        </p:nvSpPr>
        <p:spPr>
          <a:xfrm>
            <a:off x="2844800" y="563418"/>
            <a:ext cx="451751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   TO BE FORMS</a:t>
            </a:r>
          </a:p>
          <a:p>
            <a:r>
              <a:rPr lang="en-US" dirty="0"/>
              <a:t>                          </a:t>
            </a:r>
            <a:r>
              <a:rPr lang="en-US" sz="4400" dirty="0" err="1">
                <a:solidFill>
                  <a:srgbClr val="FF0000"/>
                </a:solidFill>
              </a:rPr>
              <a:t>am,is,are</a:t>
            </a:r>
            <a:endParaRPr lang="en-IN" sz="4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6EF031-0834-4A02-8FFF-CE95373B92AD}"/>
              </a:ext>
            </a:extLst>
          </p:cNvPr>
          <p:cNvSpPr txBox="1"/>
          <p:nvPr/>
        </p:nvSpPr>
        <p:spPr>
          <a:xfrm>
            <a:off x="1713390" y="2574524"/>
            <a:ext cx="3127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</a:t>
            </a:r>
            <a:r>
              <a:rPr lang="en-US" sz="2800" dirty="0" err="1">
                <a:solidFill>
                  <a:srgbClr val="0070C0"/>
                </a:solidFill>
              </a:rPr>
              <a:t>am,is,are</a:t>
            </a:r>
            <a:r>
              <a:rPr lang="en-US" sz="2800" dirty="0">
                <a:solidFill>
                  <a:srgbClr val="0070C0"/>
                </a:solidFill>
              </a:rPr>
              <a:t> +</a:t>
            </a:r>
            <a:r>
              <a:rPr lang="en-US" sz="2800" dirty="0" err="1">
                <a:solidFill>
                  <a:srgbClr val="0070C0"/>
                </a:solidFill>
              </a:rPr>
              <a:t>verb+ing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78B85-F803-4B7C-AE53-AF3A6DBE6463}"/>
              </a:ext>
            </a:extLst>
          </p:cNvPr>
          <p:cNvSpPr txBox="1"/>
          <p:nvPr/>
        </p:nvSpPr>
        <p:spPr>
          <a:xfrm>
            <a:off x="1038687" y="3577701"/>
            <a:ext cx="381617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sun is shining.</a:t>
            </a:r>
          </a:p>
          <a:p>
            <a:r>
              <a:rPr lang="en-US" sz="2800" dirty="0"/>
              <a:t>It is raining now.</a:t>
            </a:r>
          </a:p>
          <a:p>
            <a:r>
              <a:rPr lang="en-US" sz="2800" dirty="0"/>
              <a:t>The students are writing.</a:t>
            </a:r>
          </a:p>
          <a:p>
            <a:r>
              <a:rPr lang="en-US" sz="2800" dirty="0"/>
              <a:t>The children are playing.</a:t>
            </a:r>
            <a:endParaRPr lang="en-I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9867A-659A-4BF4-AC4A-EDB1B4B36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528" y="3577701"/>
            <a:ext cx="1859197" cy="1675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797F86-AFBB-4B2F-8BEA-298D67D1D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713" y="1818097"/>
            <a:ext cx="1266825" cy="1512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91E9E4-75FE-42EC-93B8-601495B8E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808" y="4620638"/>
            <a:ext cx="2091041" cy="11800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8424E6-08A8-48AA-B50F-79A62EC3E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254" y="2298851"/>
            <a:ext cx="1528762" cy="18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37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68A427-F301-4B12-A7D3-B19E17002835}"/>
              </a:ext>
            </a:extLst>
          </p:cNvPr>
          <p:cNvSpPr txBox="1"/>
          <p:nvPr/>
        </p:nvSpPr>
        <p:spPr>
          <a:xfrm>
            <a:off x="2844800" y="563418"/>
            <a:ext cx="451751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   TO BE FORMS</a:t>
            </a:r>
          </a:p>
          <a:p>
            <a:r>
              <a:rPr lang="en-US" dirty="0"/>
              <a:t>                          </a:t>
            </a:r>
            <a:r>
              <a:rPr lang="en-US" sz="4400" dirty="0" err="1">
                <a:solidFill>
                  <a:srgbClr val="FF0000"/>
                </a:solidFill>
              </a:rPr>
              <a:t>am,is,are</a:t>
            </a:r>
            <a:endParaRPr lang="en-IN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627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68A427-F301-4B12-A7D3-B19E17002835}"/>
              </a:ext>
            </a:extLst>
          </p:cNvPr>
          <p:cNvSpPr txBox="1"/>
          <p:nvPr/>
        </p:nvSpPr>
        <p:spPr>
          <a:xfrm>
            <a:off x="2844800" y="563418"/>
            <a:ext cx="451751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   TO BE FORMS</a:t>
            </a:r>
          </a:p>
          <a:p>
            <a:r>
              <a:rPr lang="en-US" dirty="0"/>
              <a:t>                          </a:t>
            </a:r>
            <a:r>
              <a:rPr lang="en-US" sz="4400" dirty="0" err="1">
                <a:solidFill>
                  <a:srgbClr val="FF0000"/>
                </a:solidFill>
              </a:rPr>
              <a:t>am,is,are</a:t>
            </a:r>
            <a:endParaRPr lang="en-IN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694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68A427-F301-4B12-A7D3-B19E17002835}"/>
              </a:ext>
            </a:extLst>
          </p:cNvPr>
          <p:cNvSpPr txBox="1"/>
          <p:nvPr/>
        </p:nvSpPr>
        <p:spPr>
          <a:xfrm>
            <a:off x="3140364" y="0"/>
            <a:ext cx="532938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   TO BE FORMS</a:t>
            </a:r>
          </a:p>
          <a:p>
            <a:r>
              <a:rPr lang="en-US" dirty="0"/>
              <a:t>                          </a:t>
            </a:r>
            <a:r>
              <a:rPr lang="en-US" sz="4400" dirty="0" err="1">
                <a:solidFill>
                  <a:srgbClr val="FF0000"/>
                </a:solidFill>
              </a:rPr>
              <a:t>am,is,are</a:t>
            </a:r>
            <a:endParaRPr lang="en-IN" sz="4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1A17E-706F-426C-B9B5-FB8ECA461829}"/>
              </a:ext>
            </a:extLst>
          </p:cNvPr>
          <p:cNvSpPr txBox="1"/>
          <p:nvPr/>
        </p:nvSpPr>
        <p:spPr>
          <a:xfrm>
            <a:off x="960582" y="2163857"/>
            <a:ext cx="3895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</a:t>
            </a:r>
            <a:r>
              <a:rPr lang="en-US" sz="3200" dirty="0">
                <a:solidFill>
                  <a:srgbClr val="0070C0"/>
                </a:solidFill>
              </a:rPr>
              <a:t>am, is, are+ number</a:t>
            </a:r>
            <a:endParaRPr lang="en-IN" sz="32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5F7BA-311D-46FF-AFB2-2074EC5A3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748" y="2559194"/>
            <a:ext cx="4286250" cy="2847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844760-48CA-45F9-9AE7-A6D5DF7D5AF6}"/>
              </a:ext>
            </a:extLst>
          </p:cNvPr>
          <p:cNvSpPr txBox="1"/>
          <p:nvPr/>
        </p:nvSpPr>
        <p:spPr>
          <a:xfrm>
            <a:off x="960582" y="3971636"/>
            <a:ext cx="3112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 am 25 years old.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19422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103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60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704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073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68A427-F301-4B12-A7D3-B19E17002835}"/>
              </a:ext>
            </a:extLst>
          </p:cNvPr>
          <p:cNvSpPr txBox="1"/>
          <p:nvPr/>
        </p:nvSpPr>
        <p:spPr>
          <a:xfrm>
            <a:off x="3140364" y="0"/>
            <a:ext cx="532938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   TO BE FORMS</a:t>
            </a:r>
          </a:p>
          <a:p>
            <a:r>
              <a:rPr lang="en-US" dirty="0"/>
              <a:t>                          </a:t>
            </a:r>
            <a:r>
              <a:rPr lang="en-US" sz="4400" dirty="0" err="1">
                <a:solidFill>
                  <a:srgbClr val="FF0000"/>
                </a:solidFill>
              </a:rPr>
              <a:t>am,is,are</a:t>
            </a:r>
            <a:endParaRPr lang="en-IN" sz="4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1A17E-706F-426C-B9B5-FB8ECA461829}"/>
              </a:ext>
            </a:extLst>
          </p:cNvPr>
          <p:cNvSpPr txBox="1"/>
          <p:nvPr/>
        </p:nvSpPr>
        <p:spPr>
          <a:xfrm>
            <a:off x="960582" y="2163857"/>
            <a:ext cx="3895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</a:t>
            </a:r>
            <a:r>
              <a:rPr lang="en-US" sz="3200" dirty="0">
                <a:solidFill>
                  <a:srgbClr val="0070C0"/>
                </a:solidFill>
              </a:rPr>
              <a:t>am, is, are+ number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7BED6B-EC32-4B18-A2A6-9C39CF057D03}"/>
              </a:ext>
            </a:extLst>
          </p:cNvPr>
          <p:cNvSpPr txBox="1"/>
          <p:nvPr/>
        </p:nvSpPr>
        <p:spPr>
          <a:xfrm>
            <a:off x="1209964" y="3953164"/>
            <a:ext cx="2714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He is 6 feet tall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9FBCDB-B46E-4915-BB3F-2113535C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431" y="2163857"/>
            <a:ext cx="2372713" cy="40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77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68A427-F301-4B12-A7D3-B19E17002835}"/>
              </a:ext>
            </a:extLst>
          </p:cNvPr>
          <p:cNvSpPr txBox="1"/>
          <p:nvPr/>
        </p:nvSpPr>
        <p:spPr>
          <a:xfrm>
            <a:off x="3140364" y="0"/>
            <a:ext cx="532938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   TO BE FORMS</a:t>
            </a:r>
          </a:p>
          <a:p>
            <a:r>
              <a:rPr lang="en-US" dirty="0"/>
              <a:t>                          </a:t>
            </a:r>
            <a:r>
              <a:rPr lang="en-US" sz="4400" dirty="0" err="1">
                <a:solidFill>
                  <a:srgbClr val="FF0000"/>
                </a:solidFill>
              </a:rPr>
              <a:t>am,is,are</a:t>
            </a:r>
            <a:endParaRPr lang="en-IN" sz="4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1A17E-706F-426C-B9B5-FB8ECA461829}"/>
              </a:ext>
            </a:extLst>
          </p:cNvPr>
          <p:cNvSpPr txBox="1"/>
          <p:nvPr/>
        </p:nvSpPr>
        <p:spPr>
          <a:xfrm>
            <a:off x="960582" y="2163857"/>
            <a:ext cx="3895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</a:t>
            </a:r>
            <a:r>
              <a:rPr lang="en-US" sz="3200" dirty="0">
                <a:solidFill>
                  <a:srgbClr val="0070C0"/>
                </a:solidFill>
              </a:rPr>
              <a:t>am, is, are+ number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34FFD4-5F51-4FC5-86A4-F73FFB5AA767}"/>
              </a:ext>
            </a:extLst>
          </p:cNvPr>
          <p:cNvSpPr txBox="1"/>
          <p:nvPr/>
        </p:nvSpPr>
        <p:spPr>
          <a:xfrm>
            <a:off x="1237673" y="4119418"/>
            <a:ext cx="240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It is 8 o’clock.</a:t>
            </a:r>
            <a:endParaRPr lang="en-IN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5B074-09D8-426D-9977-76D7179F6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129" y="1951420"/>
            <a:ext cx="4269160" cy="352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47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68A427-F301-4B12-A7D3-B19E17002835}"/>
              </a:ext>
            </a:extLst>
          </p:cNvPr>
          <p:cNvSpPr txBox="1"/>
          <p:nvPr/>
        </p:nvSpPr>
        <p:spPr>
          <a:xfrm>
            <a:off x="2844800" y="563418"/>
            <a:ext cx="451751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   TO BE FORMS</a:t>
            </a:r>
          </a:p>
          <a:p>
            <a:r>
              <a:rPr lang="en-US" dirty="0"/>
              <a:t>                          </a:t>
            </a:r>
            <a:r>
              <a:rPr lang="en-US" sz="4400" dirty="0" err="1">
                <a:solidFill>
                  <a:srgbClr val="FF0000"/>
                </a:solidFill>
              </a:rPr>
              <a:t>am,is,are</a:t>
            </a:r>
            <a:endParaRPr lang="en-IN" sz="4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129E4-4538-424A-8908-BADBB00BAE48}"/>
              </a:ext>
            </a:extLst>
          </p:cNvPr>
          <p:cNvSpPr txBox="1"/>
          <p:nvPr/>
        </p:nvSpPr>
        <p:spPr>
          <a:xfrm>
            <a:off x="969818" y="2272146"/>
            <a:ext cx="3416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200" dirty="0">
                <a:solidFill>
                  <a:srgbClr val="0070C0"/>
                </a:solidFill>
              </a:rPr>
              <a:t>am, is, are+ names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19978-8C7A-472B-9A99-1E98B3E50C4A}"/>
              </a:ext>
            </a:extLst>
          </p:cNvPr>
          <p:cNvSpPr txBox="1"/>
          <p:nvPr/>
        </p:nvSpPr>
        <p:spPr>
          <a:xfrm>
            <a:off x="1644072" y="3066474"/>
            <a:ext cx="40270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 am a boy.</a:t>
            </a:r>
          </a:p>
          <a:p>
            <a:r>
              <a:rPr lang="en-US" sz="2800" dirty="0"/>
              <a:t>She is a girl.</a:t>
            </a:r>
          </a:p>
          <a:p>
            <a:r>
              <a:rPr lang="en-US" sz="2800" dirty="0"/>
              <a:t>We are men.</a:t>
            </a:r>
          </a:p>
          <a:p>
            <a:r>
              <a:rPr lang="en-US" sz="2800" dirty="0"/>
              <a:t>They are women.</a:t>
            </a:r>
          </a:p>
          <a:p>
            <a:r>
              <a:rPr lang="en-US" sz="2800" dirty="0"/>
              <a:t>He is Rajesh.</a:t>
            </a:r>
          </a:p>
          <a:p>
            <a:r>
              <a:rPr lang="en-US" sz="2800" dirty="0"/>
              <a:t>She is </a:t>
            </a:r>
            <a:r>
              <a:rPr lang="en-US" sz="2800" dirty="0" err="1"/>
              <a:t>Renu</a:t>
            </a:r>
            <a:r>
              <a:rPr lang="en-US" sz="2800" dirty="0"/>
              <a:t>.</a:t>
            </a:r>
          </a:p>
          <a:p>
            <a:r>
              <a:rPr lang="en-US" sz="2800" dirty="0"/>
              <a:t>It is a story book.</a:t>
            </a:r>
          </a:p>
          <a:p>
            <a:r>
              <a:rPr lang="en-US" sz="2800" dirty="0"/>
              <a:t>It is a dog.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0744DF-B3DD-4139-9151-607C07E7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110" y="4738255"/>
            <a:ext cx="1868053" cy="1768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83013E-E3CB-47A4-8653-3F1DA1DFF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0139" y="2933845"/>
            <a:ext cx="1487994" cy="1385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7C133-C270-4FA4-B0E0-7CEF6EC6D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633" y="3917053"/>
            <a:ext cx="1016000" cy="127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CCFD39-C168-451C-B17F-DB7C5F364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238" y="2357294"/>
            <a:ext cx="1105477" cy="1120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6ADBEA-4CE9-4CA2-B60E-59ADA14AF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6877" y="5429445"/>
            <a:ext cx="1487995" cy="104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1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68A427-F301-4B12-A7D3-B19E17002835}"/>
              </a:ext>
            </a:extLst>
          </p:cNvPr>
          <p:cNvSpPr txBox="1"/>
          <p:nvPr/>
        </p:nvSpPr>
        <p:spPr>
          <a:xfrm>
            <a:off x="2844800" y="563418"/>
            <a:ext cx="451751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   TO BE FORMS</a:t>
            </a:r>
          </a:p>
          <a:p>
            <a:r>
              <a:rPr lang="en-US" dirty="0"/>
              <a:t>                          </a:t>
            </a:r>
            <a:r>
              <a:rPr lang="en-US" sz="4400" dirty="0" err="1">
                <a:solidFill>
                  <a:srgbClr val="FF0000"/>
                </a:solidFill>
              </a:rPr>
              <a:t>am,is,are</a:t>
            </a:r>
            <a:endParaRPr lang="en-IN" sz="4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129E4-4538-424A-8908-BADBB00BAE48}"/>
              </a:ext>
            </a:extLst>
          </p:cNvPr>
          <p:cNvSpPr txBox="1"/>
          <p:nvPr/>
        </p:nvSpPr>
        <p:spPr>
          <a:xfrm>
            <a:off x="969818" y="2272146"/>
            <a:ext cx="4257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200" dirty="0" err="1">
                <a:solidFill>
                  <a:srgbClr val="0070C0"/>
                </a:solidFill>
              </a:rPr>
              <a:t>am,is,are</a:t>
            </a:r>
            <a:r>
              <a:rPr lang="en-US" sz="3200" dirty="0">
                <a:solidFill>
                  <a:srgbClr val="0070C0"/>
                </a:solidFill>
              </a:rPr>
              <a:t>+ qualifications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8387D1-3EC8-47AB-85D7-72EAA50AFB2D}"/>
              </a:ext>
            </a:extLst>
          </p:cNvPr>
          <p:cNvSpPr txBox="1"/>
          <p:nvPr/>
        </p:nvSpPr>
        <p:spPr>
          <a:xfrm>
            <a:off x="969818" y="3121891"/>
            <a:ext cx="46643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 am a graduate.</a:t>
            </a:r>
          </a:p>
          <a:p>
            <a:r>
              <a:rPr lang="en-US" sz="2800" dirty="0"/>
              <a:t>You are a  graduate.</a:t>
            </a:r>
          </a:p>
          <a:p>
            <a:r>
              <a:rPr lang="en-US" sz="2800" dirty="0"/>
              <a:t>He is a post-graduate.</a:t>
            </a:r>
          </a:p>
          <a:p>
            <a:r>
              <a:rPr lang="en-US" sz="2800" dirty="0"/>
              <a:t>They are undergraduates.</a:t>
            </a:r>
          </a:p>
          <a:p>
            <a:r>
              <a:rPr lang="en-US" sz="2800" dirty="0"/>
              <a:t>She is an </a:t>
            </a:r>
            <a:r>
              <a:rPr lang="en-US" sz="2800" dirty="0" err="1"/>
              <a:t>M.A</a:t>
            </a:r>
            <a:r>
              <a:rPr lang="en-US" sz="2800" dirty="0"/>
              <a:t> in English.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88799-5058-4EC5-9A63-FE1247071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381" y="2856921"/>
            <a:ext cx="1782619" cy="2083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62DBD5-C84E-4EC7-9415-642A74C2E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199" y="1865746"/>
            <a:ext cx="1995055" cy="1773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C443A-65C3-42E6-9484-C04388959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179" y="4245274"/>
            <a:ext cx="2854037" cy="164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80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68A427-F301-4B12-A7D3-B19E17002835}"/>
              </a:ext>
            </a:extLst>
          </p:cNvPr>
          <p:cNvSpPr txBox="1"/>
          <p:nvPr/>
        </p:nvSpPr>
        <p:spPr>
          <a:xfrm>
            <a:off x="2844800" y="563418"/>
            <a:ext cx="451751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   TO BE FORMS</a:t>
            </a:r>
          </a:p>
          <a:p>
            <a:r>
              <a:rPr lang="en-US" dirty="0"/>
              <a:t>                          </a:t>
            </a:r>
            <a:r>
              <a:rPr lang="en-US" sz="4400" dirty="0" err="1">
                <a:solidFill>
                  <a:srgbClr val="FF0000"/>
                </a:solidFill>
              </a:rPr>
              <a:t>am,is,are</a:t>
            </a:r>
            <a:endParaRPr lang="en-IN" sz="4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129E4-4538-424A-8908-BADBB00BAE48}"/>
              </a:ext>
            </a:extLst>
          </p:cNvPr>
          <p:cNvSpPr txBox="1"/>
          <p:nvPr/>
        </p:nvSpPr>
        <p:spPr>
          <a:xfrm>
            <a:off x="969818" y="2272146"/>
            <a:ext cx="3416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200" dirty="0" err="1">
                <a:solidFill>
                  <a:srgbClr val="0070C0"/>
                </a:solidFill>
              </a:rPr>
              <a:t>am,is,are</a:t>
            </a:r>
            <a:r>
              <a:rPr lang="en-US" sz="3200" dirty="0">
                <a:solidFill>
                  <a:srgbClr val="0070C0"/>
                </a:solidFill>
              </a:rPr>
              <a:t>+ jobs</a:t>
            </a:r>
            <a:endParaRPr lang="en-IN" sz="32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7B36D9-9203-452E-B183-C7AC61F90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998" y="2095499"/>
            <a:ext cx="2230582" cy="1743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56713B-864C-4285-8FF4-95A716D8F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71" y="2398278"/>
            <a:ext cx="1943389" cy="17433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254A02-877C-41E0-AFD5-0BF870781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3454" y="4307898"/>
            <a:ext cx="1788680" cy="1009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7EDAF9-C69C-4B72-A6C0-B1E6C564A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200" y="4461741"/>
            <a:ext cx="2479096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60FC3A-C8A0-4F05-B49F-D838AD903679}"/>
              </a:ext>
            </a:extLst>
          </p:cNvPr>
          <p:cNvSpPr txBox="1"/>
          <p:nvPr/>
        </p:nvSpPr>
        <p:spPr>
          <a:xfrm>
            <a:off x="701964" y="3429000"/>
            <a:ext cx="275825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I am a doctor.</a:t>
            </a:r>
          </a:p>
          <a:p>
            <a:r>
              <a:rPr lang="en-IN" sz="2800" dirty="0"/>
              <a:t>She is a teacher.</a:t>
            </a:r>
          </a:p>
          <a:p>
            <a:r>
              <a:rPr lang="en-IN" sz="2800" dirty="0"/>
              <a:t>He is an engineer.</a:t>
            </a:r>
          </a:p>
          <a:p>
            <a:r>
              <a:rPr lang="en-IN" sz="2800" dirty="0"/>
              <a:t>They are farmers.</a:t>
            </a:r>
          </a:p>
        </p:txBody>
      </p:sp>
    </p:spTree>
    <p:extLst>
      <p:ext uri="{BB962C8B-B14F-4D97-AF65-F5344CB8AC3E}">
        <p14:creationId xmlns:p14="http://schemas.microsoft.com/office/powerpoint/2010/main" val="2277978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68A427-F301-4B12-A7D3-B19E17002835}"/>
              </a:ext>
            </a:extLst>
          </p:cNvPr>
          <p:cNvSpPr txBox="1"/>
          <p:nvPr/>
        </p:nvSpPr>
        <p:spPr>
          <a:xfrm>
            <a:off x="2844800" y="563418"/>
            <a:ext cx="451751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   TO BE FORMS</a:t>
            </a:r>
          </a:p>
          <a:p>
            <a:r>
              <a:rPr lang="en-US" dirty="0"/>
              <a:t>                          </a:t>
            </a:r>
            <a:r>
              <a:rPr lang="en-US" sz="4400" dirty="0" err="1">
                <a:solidFill>
                  <a:srgbClr val="FF0000"/>
                </a:solidFill>
              </a:rPr>
              <a:t>am,is,are</a:t>
            </a:r>
            <a:endParaRPr lang="en-IN" sz="4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129E4-4538-424A-8908-BADBB00BAE48}"/>
              </a:ext>
            </a:extLst>
          </p:cNvPr>
          <p:cNvSpPr txBox="1"/>
          <p:nvPr/>
        </p:nvSpPr>
        <p:spPr>
          <a:xfrm>
            <a:off x="969818" y="2272146"/>
            <a:ext cx="372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200" dirty="0" err="1">
                <a:solidFill>
                  <a:srgbClr val="0070C0"/>
                </a:solidFill>
              </a:rPr>
              <a:t>am,is,are</a:t>
            </a:r>
            <a:r>
              <a:rPr lang="en-US" sz="3200" dirty="0">
                <a:solidFill>
                  <a:srgbClr val="0070C0"/>
                </a:solidFill>
              </a:rPr>
              <a:t>+ qualities</a:t>
            </a:r>
            <a:endParaRPr lang="en-IN" sz="32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B4C1F-F6BC-44D8-A4D7-B8D975D4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256" y="2570593"/>
            <a:ext cx="2503053" cy="2354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C395B6-ABA5-49A6-BB06-77E756941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64" y="2761673"/>
            <a:ext cx="1745672" cy="1428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E7EEE6-E32E-49E1-88CA-DF9A9D975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180" y="4866409"/>
            <a:ext cx="1966912" cy="1428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88CD75-00D6-4907-B952-D92DD5E1DD3C}"/>
              </a:ext>
            </a:extLst>
          </p:cNvPr>
          <p:cNvSpPr txBox="1"/>
          <p:nvPr/>
        </p:nvSpPr>
        <p:spPr>
          <a:xfrm>
            <a:off x="1310498" y="3475760"/>
            <a:ext cx="39122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I am tall.</a:t>
            </a:r>
          </a:p>
          <a:p>
            <a:r>
              <a:rPr lang="en-IN" sz="2800" dirty="0"/>
              <a:t>My brother is short.</a:t>
            </a:r>
          </a:p>
          <a:p>
            <a:r>
              <a:rPr lang="en-IN" sz="2800" dirty="0"/>
              <a:t>The flowers are beautiful.</a:t>
            </a:r>
          </a:p>
          <a:p>
            <a:r>
              <a:rPr lang="en-IN" sz="2800" dirty="0"/>
              <a:t>The elephant is big.</a:t>
            </a:r>
          </a:p>
        </p:txBody>
      </p:sp>
    </p:spTree>
    <p:extLst>
      <p:ext uri="{BB962C8B-B14F-4D97-AF65-F5344CB8AC3E}">
        <p14:creationId xmlns:p14="http://schemas.microsoft.com/office/powerpoint/2010/main" val="2053997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68A427-F301-4B12-A7D3-B19E17002835}"/>
              </a:ext>
            </a:extLst>
          </p:cNvPr>
          <p:cNvSpPr txBox="1"/>
          <p:nvPr/>
        </p:nvSpPr>
        <p:spPr>
          <a:xfrm>
            <a:off x="2844800" y="563418"/>
            <a:ext cx="451751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   TO BE FORMS</a:t>
            </a:r>
          </a:p>
          <a:p>
            <a:r>
              <a:rPr lang="en-US" dirty="0"/>
              <a:t>                          </a:t>
            </a:r>
            <a:r>
              <a:rPr lang="en-US" sz="4400" dirty="0" err="1">
                <a:solidFill>
                  <a:srgbClr val="FF0000"/>
                </a:solidFill>
              </a:rPr>
              <a:t>am,is,are</a:t>
            </a:r>
            <a:endParaRPr lang="en-IN" sz="4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129E4-4538-424A-8908-BADBB00BAE48}"/>
              </a:ext>
            </a:extLst>
          </p:cNvPr>
          <p:cNvSpPr txBox="1"/>
          <p:nvPr/>
        </p:nvSpPr>
        <p:spPr>
          <a:xfrm>
            <a:off x="969818" y="2272146"/>
            <a:ext cx="372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200" dirty="0" err="1">
                <a:solidFill>
                  <a:srgbClr val="0070C0"/>
                </a:solidFill>
              </a:rPr>
              <a:t>am,is,are</a:t>
            </a:r>
            <a:r>
              <a:rPr lang="en-US" sz="3200" dirty="0">
                <a:solidFill>
                  <a:srgbClr val="0070C0"/>
                </a:solidFill>
              </a:rPr>
              <a:t>+ qualities</a:t>
            </a:r>
            <a:endParaRPr lang="en-IN" sz="32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B4C1F-F6BC-44D8-A4D7-B8D975D4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256" y="2570593"/>
            <a:ext cx="2503053" cy="2354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C395B6-ABA5-49A6-BB06-77E756941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64" y="2761673"/>
            <a:ext cx="1745672" cy="1428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E7EEE6-E32E-49E1-88CA-DF9A9D975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180" y="4866409"/>
            <a:ext cx="1966912" cy="1428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88CD75-00D6-4907-B952-D92DD5E1DD3C}"/>
              </a:ext>
            </a:extLst>
          </p:cNvPr>
          <p:cNvSpPr txBox="1"/>
          <p:nvPr/>
        </p:nvSpPr>
        <p:spPr>
          <a:xfrm>
            <a:off x="1310498" y="3475760"/>
            <a:ext cx="39122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I am tall.</a:t>
            </a:r>
          </a:p>
          <a:p>
            <a:r>
              <a:rPr lang="en-IN" sz="2800" dirty="0"/>
              <a:t>My brother is short.</a:t>
            </a:r>
          </a:p>
          <a:p>
            <a:r>
              <a:rPr lang="en-IN" sz="2800" dirty="0"/>
              <a:t>The flowers are beautiful.</a:t>
            </a:r>
          </a:p>
          <a:p>
            <a:r>
              <a:rPr lang="en-IN" sz="2800" dirty="0"/>
              <a:t>The elephant is big.</a:t>
            </a:r>
          </a:p>
        </p:txBody>
      </p:sp>
    </p:spTree>
    <p:extLst>
      <p:ext uri="{BB962C8B-B14F-4D97-AF65-F5344CB8AC3E}">
        <p14:creationId xmlns:p14="http://schemas.microsoft.com/office/powerpoint/2010/main" val="1942996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748</Words>
  <Application>Microsoft Office PowerPoint</Application>
  <PresentationFormat>Widescreen</PresentationFormat>
  <Paragraphs>140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Padmini</dc:creator>
  <cp:lastModifiedBy>Padmini</cp:lastModifiedBy>
  <cp:revision>20</cp:revision>
  <dcterms:created xsi:type="dcterms:W3CDTF">2021-02-03T11:37:23Z</dcterms:created>
  <dcterms:modified xsi:type="dcterms:W3CDTF">2021-02-05T09:21:18Z</dcterms:modified>
</cp:coreProperties>
</file>